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85" r:id="rId3"/>
    <p:sldId id="260" r:id="rId4"/>
    <p:sldId id="281" r:id="rId5"/>
    <p:sldId id="282" r:id="rId6"/>
    <p:sldId id="266" r:id="rId7"/>
    <p:sldId id="300" r:id="rId8"/>
    <p:sldId id="290" r:id="rId9"/>
    <p:sldId id="289" r:id="rId10"/>
    <p:sldId id="288" r:id="rId11"/>
    <p:sldId id="287" r:id="rId12"/>
    <p:sldId id="298" r:id="rId13"/>
    <p:sldId id="301" r:id="rId14"/>
    <p:sldId id="291" r:id="rId15"/>
    <p:sldId id="292" r:id="rId16"/>
    <p:sldId id="30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79FDE"/>
    <a:srgbClr val="ED31B7"/>
    <a:srgbClr val="E25C8C"/>
    <a:srgbClr val="E7578A"/>
    <a:srgbClr val="F24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2" autoAdjust="0"/>
    <p:restoredTop sz="90822" autoAdjust="0"/>
  </p:normalViewPr>
  <p:slideViewPr>
    <p:cSldViewPr snapToGrid="0">
      <p:cViewPr varScale="1">
        <p:scale>
          <a:sx n="112" d="100"/>
          <a:sy n="112" d="100"/>
        </p:scale>
        <p:origin x="167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A2AAE-1225-44CB-9F4A-6002BEFADA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8AF52-AFF9-4818-9247-B1876E02A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59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게임 리듬 스퀘어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리듬스퀘어 팀은 </a:t>
            </a:r>
            <a:r>
              <a:rPr lang="en-US" altLang="ko-KR" dirty="0"/>
              <a:t>PM </a:t>
            </a:r>
            <a:r>
              <a:rPr lang="ko-KR" altLang="en-US" dirty="0" err="1"/>
              <a:t>이재린님을</a:t>
            </a:r>
            <a:r>
              <a:rPr lang="ko-KR" altLang="en-US" dirty="0"/>
              <a:t> 포함 총 </a:t>
            </a:r>
            <a:r>
              <a:rPr lang="en-US" altLang="ko-KR" dirty="0"/>
              <a:t>7</a:t>
            </a:r>
            <a:r>
              <a:rPr lang="ko-KR" altLang="en-US" dirty="0"/>
              <a:t>명의 인원이 함께 작업하고 있습니다</a:t>
            </a:r>
            <a:endParaRPr lang="en-US" altLang="ko-KR" dirty="0"/>
          </a:p>
          <a:p>
            <a:r>
              <a:rPr lang="ko-KR" altLang="en-US" dirty="0"/>
              <a:t>저는 발표자 </a:t>
            </a:r>
            <a:r>
              <a:rPr lang="ko-KR" altLang="en-US" dirty="0" err="1"/>
              <a:t>최은준입니다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043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기대 바랍니다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3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리듬스퀘어는 이름에서 </a:t>
            </a:r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 err="1"/>
              <a:t>리듬게임입니다</a:t>
            </a:r>
            <a:r>
              <a:rPr lang="en-US" altLang="ko-KR" dirty="0"/>
              <a:t>.</a:t>
            </a:r>
            <a:r>
              <a:rPr lang="ko-KR" altLang="en-US" dirty="0"/>
              <a:t> 여기에 더해 마법진을 그려 적을 공격하는 액션요소를 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리듬 게임을 캐주얼 판타지 풍의 귀여운 캐릭터와 몬스터로 표현하려고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41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리듬스퀘어의 스토리 컨셉은 마법사가 리듬에 맞춰 그리는 마법진으로 </a:t>
            </a:r>
            <a:r>
              <a:rPr lang="ko-KR" altLang="en-US" dirty="0" err="1"/>
              <a:t>몬스터들을</a:t>
            </a:r>
            <a:r>
              <a:rPr lang="ko-KR" altLang="en-US" dirty="0"/>
              <a:t> 처치하는 이야기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0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마법진은 숫자 패드의 </a:t>
            </a:r>
            <a:r>
              <a:rPr lang="en-US" altLang="ko-KR" dirty="0"/>
              <a:t>8</a:t>
            </a:r>
            <a:r>
              <a:rPr lang="ko-KR" altLang="en-US" dirty="0"/>
              <a:t>개 버튼과 속성을 부여하는 </a:t>
            </a:r>
            <a:r>
              <a:rPr lang="en-US" altLang="ko-KR" dirty="0"/>
              <a:t>ASD 3</a:t>
            </a:r>
            <a:r>
              <a:rPr lang="ko-KR" altLang="en-US" dirty="0"/>
              <a:t>개의 키로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88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몬스터는 물 불 풀 </a:t>
            </a:r>
            <a:r>
              <a:rPr lang="en-US" altLang="ko-KR" dirty="0"/>
              <a:t>3</a:t>
            </a:r>
            <a:r>
              <a:rPr lang="ko-KR" altLang="en-US" dirty="0"/>
              <a:t>가지 속성이 있고</a:t>
            </a:r>
            <a:r>
              <a:rPr lang="en-US" altLang="ko-KR" dirty="0"/>
              <a:t>, </a:t>
            </a:r>
            <a:r>
              <a:rPr lang="ko-KR" altLang="en-US" dirty="0"/>
              <a:t>각 속성별로 </a:t>
            </a:r>
            <a:r>
              <a:rPr lang="en-US" altLang="ko-KR" dirty="0"/>
              <a:t>3</a:t>
            </a:r>
            <a:r>
              <a:rPr lang="ko-KR" altLang="en-US" dirty="0"/>
              <a:t>개의 몬스터 형태가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7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마법사가 되어 마법을 보조해 줄 요정을 데리고 다닙니다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51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858655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7d858655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820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858655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7d858655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속성 </a:t>
            </a:r>
            <a:r>
              <a:rPr lang="ko-KR" altLang="en-US" dirty="0" err="1"/>
              <a:t>몬스터들이</a:t>
            </a:r>
            <a:r>
              <a:rPr lang="ko-KR" altLang="en-US" dirty="0"/>
              <a:t> 특화된 지형 배경이 각각의 음악을 포함하고있습니다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8AF52-AFF9-4818-9247-B1876E02AEB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5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2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95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3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9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3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3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0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8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9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0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78139" y="3578729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SQUARE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+ magic square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98031" y="2208310"/>
            <a:ext cx="1256216" cy="1256216"/>
            <a:chOff x="5498031" y="2208310"/>
            <a:chExt cx="1256216" cy="1256216"/>
          </a:xfrm>
        </p:grpSpPr>
        <p:sp>
          <p:nvSpPr>
            <p:cNvPr id="25" name="포인트가 7개인 별 24"/>
            <p:cNvSpPr/>
            <p:nvPr/>
          </p:nvSpPr>
          <p:spPr>
            <a:xfrm>
              <a:off x="5611411" y="2276656"/>
              <a:ext cx="1049238" cy="1049238"/>
            </a:xfrm>
            <a:prstGeom prst="star7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498031" y="2208310"/>
              <a:ext cx="1256216" cy="1256216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stCxn id="25" idx="6"/>
              <a:endCxn id="25" idx="4"/>
            </p:cNvCxnSpPr>
            <p:nvPr/>
          </p:nvCxnSpPr>
          <p:spPr>
            <a:xfrm flipH="1">
              <a:off x="5611408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25" idx="5"/>
            </p:cNvCxnSpPr>
            <p:nvPr/>
          </p:nvCxnSpPr>
          <p:spPr>
            <a:xfrm>
              <a:off x="5715318" y="2484471"/>
              <a:ext cx="158401" cy="681877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5800118" y="3042560"/>
              <a:ext cx="390776" cy="187796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5" idx="1"/>
              <a:endCxn id="25" idx="3"/>
            </p:cNvCxnSpPr>
            <p:nvPr/>
          </p:nvCxnSpPr>
          <p:spPr>
            <a:xfrm flipH="1">
              <a:off x="5902554" y="2951428"/>
              <a:ext cx="758098" cy="3744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25" idx="6"/>
              <a:endCxn id="25" idx="1"/>
            </p:cNvCxnSpPr>
            <p:nvPr/>
          </p:nvCxnSpPr>
          <p:spPr>
            <a:xfrm>
              <a:off x="6136030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25" idx="0"/>
              <a:endCxn id="25" idx="5"/>
            </p:cNvCxnSpPr>
            <p:nvPr/>
          </p:nvCxnSpPr>
          <p:spPr>
            <a:xfrm flipH="1">
              <a:off x="5715318" y="2484471"/>
              <a:ext cx="84142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25" idx="2"/>
            </p:cNvCxnSpPr>
            <p:nvPr/>
          </p:nvCxnSpPr>
          <p:spPr>
            <a:xfrm flipH="1">
              <a:off x="6369506" y="2484471"/>
              <a:ext cx="187236" cy="841429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9" name="Picture 5" descr="C:\Users\dlwof\Downloads\음표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5956" y="2480388"/>
              <a:ext cx="678349" cy="67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BF7984-E304-4264-9226-7A330D838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227603"/>
              </p:ext>
            </p:extLst>
          </p:nvPr>
        </p:nvGraphicFramePr>
        <p:xfrm>
          <a:off x="3792921" y="4747668"/>
          <a:ext cx="4606158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056">
                  <a:extLst>
                    <a:ext uri="{9D8B030D-6E8A-4147-A177-3AD203B41FA5}">
                      <a16:colId xmlns:a16="http://schemas.microsoft.com/office/drawing/2014/main" val="3894952219"/>
                    </a:ext>
                  </a:extLst>
                </a:gridCol>
                <a:gridCol w="1053885">
                  <a:extLst>
                    <a:ext uri="{9D8B030D-6E8A-4147-A177-3AD203B41FA5}">
                      <a16:colId xmlns:a16="http://schemas.microsoft.com/office/drawing/2014/main" val="1012185121"/>
                    </a:ext>
                  </a:extLst>
                </a:gridCol>
                <a:gridCol w="1100379">
                  <a:extLst>
                    <a:ext uri="{9D8B030D-6E8A-4147-A177-3AD203B41FA5}">
                      <a16:colId xmlns:a16="http://schemas.microsoft.com/office/drawing/2014/main" val="2431718683"/>
                    </a:ext>
                  </a:extLst>
                </a:gridCol>
                <a:gridCol w="1487838">
                  <a:extLst>
                    <a:ext uri="{9D8B030D-6E8A-4147-A177-3AD203B41FA5}">
                      <a16:colId xmlns:a16="http://schemas.microsoft.com/office/drawing/2014/main" val="2601782468"/>
                    </a:ext>
                  </a:extLst>
                </a:gridCol>
              </a:tblGrid>
              <a:tr h="18827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PM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이재린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기획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최은준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아트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한은별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프로그래밍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나지호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49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정희석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홍혜지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     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김효곤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929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25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d858655f8_0_0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게임 스토리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7d858655f8_0_0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7d858655f8_0_0"/>
          <p:cNvSpPr/>
          <p:nvPr/>
        </p:nvSpPr>
        <p:spPr>
          <a:xfrm>
            <a:off x="3632250" y="4924762"/>
            <a:ext cx="4927500" cy="160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갑자기 늘어난 몬스터들</a:t>
            </a:r>
            <a:r>
              <a:rPr lang="en-US" alt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</a:t>
            </a:r>
            <a:r>
              <a:rPr lang="ko-KR" sz="12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괴로워 하는 마을 사람들.</a:t>
            </a: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FCA3D0-196A-48D4-A910-16607BC6A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49" y="1841560"/>
            <a:ext cx="4927501" cy="2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0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d858655f8_0_0"/>
          <p:cNvSpPr/>
          <p:nvPr/>
        </p:nvSpPr>
        <p:spPr>
          <a:xfrm>
            <a:off x="259893" y="330338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</a:t>
            </a:r>
            <a:endParaRPr sz="2800" b="1" i="1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222A3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게임 스토리</a:t>
            </a:r>
            <a:endParaRPr sz="44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7d858655f8_0_0"/>
          <p:cNvSpPr/>
          <p:nvPr/>
        </p:nvSpPr>
        <p:spPr>
          <a:xfrm>
            <a:off x="0" y="604801"/>
            <a:ext cx="45600" cy="64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A3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7d858655f8_0_0"/>
          <p:cNvSpPr/>
          <p:nvPr/>
        </p:nvSpPr>
        <p:spPr>
          <a:xfrm>
            <a:off x="3632250" y="4924762"/>
            <a:ext cx="4927500" cy="160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ko-KR" altLang="en-US" sz="12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마을사람들은 마법사인 주인공에게 몬스터 퇴치를 의뢰하고</a:t>
            </a:r>
          </a:p>
          <a:p>
            <a:pPr lvl="0" algn="ctr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ko-KR" altLang="en-US" sz="12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주인공은 음악을 연주하며 몬스터를 처리해 나간다</a:t>
            </a:r>
            <a:endParaRPr sz="12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676028-9A12-48DA-91F9-B26887904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0" y="1543457"/>
            <a:ext cx="5518200" cy="31039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s://cdna.artstation.com/p/assets/images/images/010/757/308/large/tyler-edlin-beach-scene1.jpg?1526055309">
            <a:extLst>
              <a:ext uri="{FF2B5EF4-FFF2-40B4-BE49-F238E27FC236}">
                <a16:creationId xmlns:a16="http://schemas.microsoft.com/office/drawing/2014/main" id="{ABD3C021-ABD9-4D1B-ACF9-92505C03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414" y="3032047"/>
            <a:ext cx="2820750" cy="173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96FBA4-98C9-4B8D-B540-85B657742EC6}"/>
              </a:ext>
            </a:extLst>
          </p:cNvPr>
          <p:cNvGrpSpPr/>
          <p:nvPr/>
        </p:nvGrpSpPr>
        <p:grpSpPr>
          <a:xfrm>
            <a:off x="3290203" y="1399028"/>
            <a:ext cx="5611594" cy="3082327"/>
            <a:chOff x="3290203" y="1399028"/>
            <a:chExt cx="5611594" cy="30823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9CF3E5-B4E8-42D5-AF7E-EBC4D265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203" y="1399028"/>
              <a:ext cx="5611594" cy="3082327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249318B-8F5E-44A8-9913-442DED4C6F55}"/>
                </a:ext>
              </a:extLst>
            </p:cNvPr>
            <p:cNvSpPr/>
            <p:nvPr/>
          </p:nvSpPr>
          <p:spPr>
            <a:xfrm>
              <a:off x="5713609" y="2628138"/>
              <a:ext cx="657884" cy="6241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B4A6FB0-5280-468E-A8C9-CB0679AC251D}"/>
                </a:ext>
              </a:extLst>
            </p:cNvPr>
            <p:cNvSpPr/>
            <p:nvPr/>
          </p:nvSpPr>
          <p:spPr>
            <a:xfrm>
              <a:off x="4119514" y="2675940"/>
              <a:ext cx="764784" cy="76478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사막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2DCFA6D-52DF-449B-BB5C-D2B176790EF2}"/>
                </a:ext>
              </a:extLst>
            </p:cNvPr>
            <p:cNvSpPr/>
            <p:nvPr/>
          </p:nvSpPr>
          <p:spPr>
            <a:xfrm>
              <a:off x="6874437" y="2025309"/>
              <a:ext cx="764784" cy="7647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숲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69CDC0-BF5E-4080-8EFD-8F6E1BC9FC6A}"/>
                </a:ext>
              </a:extLst>
            </p:cNvPr>
            <p:cNvSpPr/>
            <p:nvPr/>
          </p:nvSpPr>
          <p:spPr>
            <a:xfrm>
              <a:off x="6042551" y="3476789"/>
              <a:ext cx="764784" cy="764784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바다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톱니바퀴 이미지 검색결과">
              <a:extLst>
                <a:ext uri="{FF2B5EF4-FFF2-40B4-BE49-F238E27FC236}">
                  <a16:creationId xmlns:a16="http://schemas.microsoft.com/office/drawing/2014/main" id="{5F9BEA8A-95C9-455B-AEC1-75E600FBB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148" y="1411998"/>
              <a:ext cx="507234" cy="507234"/>
            </a:xfrm>
            <a:prstGeom prst="rect">
              <a:avLst/>
            </a:prstGeom>
            <a:noFill/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 – forest, river or sea,  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모서리가 둥근 직사각형 14">
            <a:extLst>
              <a:ext uri="{FF2B5EF4-FFF2-40B4-BE49-F238E27FC236}">
                <a16:creationId xmlns:a16="http://schemas.microsoft.com/office/drawing/2014/main" id="{B57DFBE2-20DE-4FAD-AAB2-4C1F245DF9FB}"/>
              </a:ext>
            </a:extLst>
          </p:cNvPr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맵 마다 다른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연주곡이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담겨있는 방식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맵의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종류에 따라서 플레이 화면에 뜨는 배경의 종류와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속성별 몬스터의 숫자가 달라진다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1" name="모서리가 둥근 직사각형 14">
            <a:extLst>
              <a:ext uri="{FF2B5EF4-FFF2-40B4-BE49-F238E27FC236}">
                <a16:creationId xmlns:a16="http://schemas.microsoft.com/office/drawing/2014/main" id="{FA98AF16-EC08-44BE-A6BA-A64C3D1814C6}"/>
              </a:ext>
            </a:extLst>
          </p:cNvPr>
          <p:cNvSpPr/>
          <p:nvPr/>
        </p:nvSpPr>
        <p:spPr>
          <a:xfrm>
            <a:off x="9404741" y="2233488"/>
            <a:ext cx="2202218" cy="3160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숲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4" name="Google Shape;183;p26" descr="D:\인재원\art4_by_choops91_d8nvum4-fullview.jpg">
            <a:extLst>
              <a:ext uri="{FF2B5EF4-FFF2-40B4-BE49-F238E27FC236}">
                <a16:creationId xmlns:a16="http://schemas.microsoft.com/office/drawing/2014/main" id="{431AE0E2-851B-454F-A4B6-CF38D4D1DA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15293" y="177177"/>
            <a:ext cx="2916814" cy="195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6" descr="GiganticScreenshot-Canyon2">
            <a:extLst>
              <a:ext uri="{FF2B5EF4-FFF2-40B4-BE49-F238E27FC236}">
                <a16:creationId xmlns:a16="http://schemas.microsoft.com/office/drawing/2014/main" id="{B4C64E58-1384-434F-AF11-DC3284535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4" y="2595641"/>
            <a:ext cx="2828448" cy="15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14">
            <a:extLst>
              <a:ext uri="{FF2B5EF4-FFF2-40B4-BE49-F238E27FC236}">
                <a16:creationId xmlns:a16="http://schemas.microsoft.com/office/drawing/2014/main" id="{028FA509-D916-40D0-B16D-3CE03D8B898C}"/>
              </a:ext>
            </a:extLst>
          </p:cNvPr>
          <p:cNvSpPr/>
          <p:nvPr/>
        </p:nvSpPr>
        <p:spPr>
          <a:xfrm>
            <a:off x="9390212" y="4899796"/>
            <a:ext cx="2467154" cy="2853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바다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F7741B03-8587-45D5-A694-9D77E321FF09}"/>
              </a:ext>
            </a:extLst>
          </p:cNvPr>
          <p:cNvSpPr/>
          <p:nvPr/>
        </p:nvSpPr>
        <p:spPr>
          <a:xfrm>
            <a:off x="391901" y="4293056"/>
            <a:ext cx="2563114" cy="3057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사막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C41E58E-ACD1-4C8B-A318-C3C8F700A24D}"/>
              </a:ext>
            </a:extLst>
          </p:cNvPr>
          <p:cNvCxnSpPr>
            <a:cxnSpLocks/>
          </p:cNvCxnSpPr>
          <p:nvPr/>
        </p:nvCxnSpPr>
        <p:spPr>
          <a:xfrm flipH="1">
            <a:off x="3165894" y="3166281"/>
            <a:ext cx="1058088" cy="262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09F14BC-946E-459E-AB13-95BAD9EB53C7}"/>
              </a:ext>
            </a:extLst>
          </p:cNvPr>
          <p:cNvCxnSpPr>
            <a:cxnSpLocks/>
          </p:cNvCxnSpPr>
          <p:nvPr/>
        </p:nvCxnSpPr>
        <p:spPr>
          <a:xfrm>
            <a:off x="6685472" y="3890513"/>
            <a:ext cx="2467154" cy="177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218568-D09F-4225-A497-53D89F102787}"/>
              </a:ext>
            </a:extLst>
          </p:cNvPr>
          <p:cNvCxnSpPr>
            <a:cxnSpLocks/>
          </p:cNvCxnSpPr>
          <p:nvPr/>
        </p:nvCxnSpPr>
        <p:spPr>
          <a:xfrm flipV="1">
            <a:off x="7479102" y="1818066"/>
            <a:ext cx="1487477" cy="519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13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8995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Music select </a:t>
            </a:r>
            <a:endParaRPr lang="ko-KR" altLang="en-US" sz="8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모서리가 둥근 직사각형 14">
            <a:extLst>
              <a:ext uri="{FF2B5EF4-FFF2-40B4-BE49-F238E27FC236}">
                <a16:creationId xmlns:a16="http://schemas.microsoft.com/office/drawing/2014/main" id="{B57DFBE2-20DE-4FAD-AAB2-4C1F245DF9FB}"/>
              </a:ext>
            </a:extLst>
          </p:cNvPr>
          <p:cNvSpPr/>
          <p:nvPr/>
        </p:nvSpPr>
        <p:spPr>
          <a:xfrm>
            <a:off x="3396172" y="4766573"/>
            <a:ext cx="5399655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맵 아이콘을 클릭하게 되면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맵과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곡에 대한 정보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와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이전 플레이 기록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랭크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점수 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표시된다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난이도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쉬움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보통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어려움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총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 중 선택해서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플레이를 시작할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C6E450-77A7-4ADD-8047-926EDB71AA47}"/>
              </a:ext>
            </a:extLst>
          </p:cNvPr>
          <p:cNvGrpSpPr/>
          <p:nvPr/>
        </p:nvGrpSpPr>
        <p:grpSpPr>
          <a:xfrm>
            <a:off x="3290202" y="1399027"/>
            <a:ext cx="5611594" cy="3082328"/>
            <a:chOff x="3290203" y="1399028"/>
            <a:chExt cx="5611594" cy="30823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9CF3E5-B4E8-42D5-AF7E-EBC4D265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203" y="1399028"/>
              <a:ext cx="5611594" cy="308232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F674CDC-FB53-44B1-8D2F-DE47C01CB909}"/>
                </a:ext>
              </a:extLst>
            </p:cNvPr>
            <p:cNvSpPr/>
            <p:nvPr/>
          </p:nvSpPr>
          <p:spPr>
            <a:xfrm>
              <a:off x="3290203" y="1399028"/>
              <a:ext cx="5611594" cy="308232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249318B-8F5E-44A8-9913-442DED4C6F55}"/>
                </a:ext>
              </a:extLst>
            </p:cNvPr>
            <p:cNvSpPr/>
            <p:nvPr/>
          </p:nvSpPr>
          <p:spPr>
            <a:xfrm>
              <a:off x="5713609" y="2628138"/>
              <a:ext cx="657884" cy="6241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B4A6FB0-5280-468E-A8C9-CB0679AC251D}"/>
                </a:ext>
              </a:extLst>
            </p:cNvPr>
            <p:cNvSpPr/>
            <p:nvPr/>
          </p:nvSpPr>
          <p:spPr>
            <a:xfrm>
              <a:off x="4119514" y="2675940"/>
              <a:ext cx="764784" cy="76478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사막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2DCFA6D-52DF-449B-BB5C-D2B176790EF2}"/>
                </a:ext>
              </a:extLst>
            </p:cNvPr>
            <p:cNvSpPr/>
            <p:nvPr/>
          </p:nvSpPr>
          <p:spPr>
            <a:xfrm>
              <a:off x="6874437" y="2025309"/>
              <a:ext cx="764784" cy="7647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숲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69CDC0-BF5E-4080-8EFD-8F6E1BC9FC6A}"/>
                </a:ext>
              </a:extLst>
            </p:cNvPr>
            <p:cNvSpPr/>
            <p:nvPr/>
          </p:nvSpPr>
          <p:spPr>
            <a:xfrm>
              <a:off x="6042551" y="3476789"/>
              <a:ext cx="764784" cy="764784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강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0F6437D-7832-4BA6-BFD1-46EA73EB6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184" y="1399028"/>
              <a:ext cx="3975632" cy="3082328"/>
            </a:xfrm>
            <a:prstGeom prst="rect">
              <a:avLst/>
            </a:prstGeom>
          </p:spPr>
        </p:pic>
        <p:pic>
          <p:nvPicPr>
            <p:cNvPr id="14" name="Picture 2" descr="톱니바퀴 이미지 검색결과">
              <a:extLst>
                <a:ext uri="{FF2B5EF4-FFF2-40B4-BE49-F238E27FC236}">
                  <a16:creationId xmlns:a16="http://schemas.microsoft.com/office/drawing/2014/main" id="{0D080A3E-A138-43AB-874E-193E14088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148" y="1411998"/>
              <a:ext cx="507234" cy="50723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8713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BACKGROUND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속성별로 나뉨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 화면에 등장하는 배경 속성별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숲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풀 속성 몬스터 중심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바다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물 속성 몬스터 중심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사막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불 속성 몬스터 중심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AF488E-0B18-4346-B1B1-A195605CBC0A}"/>
              </a:ext>
            </a:extLst>
          </p:cNvPr>
          <p:cNvGrpSpPr/>
          <p:nvPr/>
        </p:nvGrpSpPr>
        <p:grpSpPr>
          <a:xfrm>
            <a:off x="1501762" y="1925820"/>
            <a:ext cx="9516145" cy="2621011"/>
            <a:chOff x="930180" y="1925820"/>
            <a:chExt cx="10576476" cy="2913055"/>
          </a:xfrm>
        </p:grpSpPr>
        <p:pic>
          <p:nvPicPr>
            <p:cNvPr id="14" name="Google Shape;183;p26" descr="D:\인재원\art4_by_choops91_d8nvum4-fullview.jpg">
              <a:extLst>
                <a:ext uri="{FF2B5EF4-FFF2-40B4-BE49-F238E27FC236}">
                  <a16:creationId xmlns:a16="http://schemas.microsoft.com/office/drawing/2014/main" id="{6FE20908-2745-4ABA-9B75-85B65D9F4E1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0180" y="1925820"/>
              <a:ext cx="3241818" cy="216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2" name="Picture 6" descr="GiganticScreenshot-Canyon2">
              <a:extLst>
                <a:ext uri="{FF2B5EF4-FFF2-40B4-BE49-F238E27FC236}">
                  <a16:creationId xmlns:a16="http://schemas.microsoft.com/office/drawing/2014/main" id="{3EDD01E5-C3E6-4EA4-92A1-46371CE5C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8327" y="1925820"/>
              <a:ext cx="3858329" cy="216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oogle Shape;155;p7">
              <a:extLst>
                <a:ext uri="{FF2B5EF4-FFF2-40B4-BE49-F238E27FC236}">
                  <a16:creationId xmlns:a16="http://schemas.microsoft.com/office/drawing/2014/main" id="{CF2C4657-305E-43CB-A10A-11B6FD5DE96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82441" y="4094420"/>
              <a:ext cx="737297" cy="74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56;p7">
              <a:extLst>
                <a:ext uri="{FF2B5EF4-FFF2-40B4-BE49-F238E27FC236}">
                  <a16:creationId xmlns:a16="http://schemas.microsoft.com/office/drawing/2014/main" id="{6A0CF47A-8BD7-4379-9C89-3B45C2BEB31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703" y="4094420"/>
              <a:ext cx="737297" cy="74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54;p7">
              <a:extLst>
                <a:ext uri="{FF2B5EF4-FFF2-40B4-BE49-F238E27FC236}">
                  <a16:creationId xmlns:a16="http://schemas.microsoft.com/office/drawing/2014/main" id="{4658DC12-FF5D-4269-A65C-564745546B5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203680" y="4094420"/>
              <a:ext cx="737297" cy="7444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2" descr="https://cdna.artstation.com/p/assets/images/images/010/757/308/large/tyler-edlin-beach-scene1.jpg?1526055309">
            <a:extLst>
              <a:ext uri="{FF2B5EF4-FFF2-40B4-BE49-F238E27FC236}">
                <a16:creationId xmlns:a16="http://schemas.microsoft.com/office/drawing/2014/main" id="{DDA8384F-CBE8-47B7-B352-8C0C759C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576" y="1925821"/>
            <a:ext cx="3171956" cy="19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3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969628" y="4283907"/>
            <a:ext cx="3125272" cy="1116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클릭하면 게임시작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Start, Lobby, Play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304619" y="4280703"/>
            <a:ext cx="3125273" cy="1113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 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4533363" y="4306067"/>
            <a:ext cx="3125273" cy="1383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곡 선택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E819C0-5429-4280-B3FD-8DD6EA40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05" y="2418063"/>
            <a:ext cx="3547118" cy="1680214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21A0480-B84F-4F8F-8526-F2C4926D7216}"/>
              </a:ext>
            </a:extLst>
          </p:cNvPr>
          <p:cNvSpPr/>
          <p:nvPr/>
        </p:nvSpPr>
        <p:spPr>
          <a:xfrm>
            <a:off x="3892564" y="4649850"/>
            <a:ext cx="744559" cy="74455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5E6A558E-8A71-44D4-997F-5350B35E31CE}"/>
              </a:ext>
            </a:extLst>
          </p:cNvPr>
          <p:cNvSpPr/>
          <p:nvPr/>
        </p:nvSpPr>
        <p:spPr>
          <a:xfrm>
            <a:off x="7390116" y="4649849"/>
            <a:ext cx="744559" cy="74455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397E3-3235-4FBF-9FBF-B856D94E7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8" y="2418063"/>
            <a:ext cx="2982474" cy="167764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5C83E5-98C0-484A-A5A3-CDBD62625395}"/>
              </a:ext>
            </a:extLst>
          </p:cNvPr>
          <p:cNvGrpSpPr/>
          <p:nvPr/>
        </p:nvGrpSpPr>
        <p:grpSpPr>
          <a:xfrm>
            <a:off x="4708131" y="2418063"/>
            <a:ext cx="3054264" cy="1677641"/>
            <a:chOff x="3290203" y="1399028"/>
            <a:chExt cx="5611594" cy="30823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4921BD1-A04C-43AC-BAAF-8DCA8E37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203" y="1399028"/>
              <a:ext cx="5611594" cy="3082327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29F5D11-D91B-48C7-A6EC-6D0B98105AB1}"/>
                </a:ext>
              </a:extLst>
            </p:cNvPr>
            <p:cNvSpPr/>
            <p:nvPr/>
          </p:nvSpPr>
          <p:spPr>
            <a:xfrm>
              <a:off x="5713609" y="2628138"/>
              <a:ext cx="657884" cy="62410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endPara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19FB47E-3BCC-42D6-819F-12076A6E61AB}"/>
                </a:ext>
              </a:extLst>
            </p:cNvPr>
            <p:cNvSpPr/>
            <p:nvPr/>
          </p:nvSpPr>
          <p:spPr>
            <a:xfrm>
              <a:off x="4119514" y="2675940"/>
              <a:ext cx="764784" cy="76478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사막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ADE7596-6B9A-47A3-8C9B-E2849BC9BDD6}"/>
                </a:ext>
              </a:extLst>
            </p:cNvPr>
            <p:cNvSpPr/>
            <p:nvPr/>
          </p:nvSpPr>
          <p:spPr>
            <a:xfrm>
              <a:off x="6874437" y="2025309"/>
              <a:ext cx="764784" cy="7647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숲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DFECBA-CF39-4A8E-BA32-6473772AE2DA}"/>
                </a:ext>
              </a:extLst>
            </p:cNvPr>
            <p:cNvSpPr/>
            <p:nvPr/>
          </p:nvSpPr>
          <p:spPr>
            <a:xfrm>
              <a:off x="6042551" y="3476789"/>
              <a:ext cx="764784" cy="764784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바다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pic>
          <p:nvPicPr>
            <p:cNvPr id="25" name="Picture 2" descr="톱니바퀴 이미지 검색결과">
              <a:extLst>
                <a:ext uri="{FF2B5EF4-FFF2-40B4-BE49-F238E27FC236}">
                  <a16:creationId xmlns:a16="http://schemas.microsoft.com/office/drawing/2014/main" id="{23DE633A-3043-43A7-815E-E4F8BEE42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148" y="1411998"/>
              <a:ext cx="507234" cy="50723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98626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78139" y="4147557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SQUARE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+ magic square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98031" y="2777138"/>
            <a:ext cx="1256216" cy="1256216"/>
            <a:chOff x="5498031" y="2208310"/>
            <a:chExt cx="1256216" cy="1256216"/>
          </a:xfrm>
        </p:grpSpPr>
        <p:sp>
          <p:nvSpPr>
            <p:cNvPr id="25" name="포인트가 7개인 별 24"/>
            <p:cNvSpPr/>
            <p:nvPr/>
          </p:nvSpPr>
          <p:spPr>
            <a:xfrm>
              <a:off x="5611411" y="2276656"/>
              <a:ext cx="1049238" cy="1049238"/>
            </a:xfrm>
            <a:prstGeom prst="star7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498031" y="2208310"/>
              <a:ext cx="1256216" cy="1256216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stCxn id="25" idx="6"/>
              <a:endCxn id="25" idx="4"/>
            </p:cNvCxnSpPr>
            <p:nvPr/>
          </p:nvCxnSpPr>
          <p:spPr>
            <a:xfrm flipH="1">
              <a:off x="5611408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25" idx="5"/>
            </p:cNvCxnSpPr>
            <p:nvPr/>
          </p:nvCxnSpPr>
          <p:spPr>
            <a:xfrm>
              <a:off x="5715318" y="2484471"/>
              <a:ext cx="158401" cy="681877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5800118" y="3042560"/>
              <a:ext cx="390776" cy="187796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5" idx="1"/>
              <a:endCxn id="25" idx="3"/>
            </p:cNvCxnSpPr>
            <p:nvPr/>
          </p:nvCxnSpPr>
          <p:spPr>
            <a:xfrm flipH="1">
              <a:off x="5902554" y="2951428"/>
              <a:ext cx="758098" cy="3744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25" idx="6"/>
              <a:endCxn id="25" idx="1"/>
            </p:cNvCxnSpPr>
            <p:nvPr/>
          </p:nvCxnSpPr>
          <p:spPr>
            <a:xfrm>
              <a:off x="6136030" y="2276656"/>
              <a:ext cx="524622" cy="674772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25" idx="0"/>
              <a:endCxn id="25" idx="5"/>
            </p:cNvCxnSpPr>
            <p:nvPr/>
          </p:nvCxnSpPr>
          <p:spPr>
            <a:xfrm flipH="1">
              <a:off x="5715318" y="2484471"/>
              <a:ext cx="84142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25" idx="2"/>
            </p:cNvCxnSpPr>
            <p:nvPr/>
          </p:nvCxnSpPr>
          <p:spPr>
            <a:xfrm flipH="1">
              <a:off x="6369506" y="2484471"/>
              <a:ext cx="187236" cy="841429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9" name="Picture 5" descr="C:\Users\dlwof\Downloads\음표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5956" y="2480388"/>
              <a:ext cx="678349" cy="67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FAE086-7E91-49AD-9ABD-A89BCE70E44E}"/>
              </a:ext>
            </a:extLst>
          </p:cNvPr>
          <p:cNvSpPr/>
          <p:nvPr/>
        </p:nvSpPr>
        <p:spPr>
          <a:xfrm>
            <a:off x="3097130" y="1852726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154933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78139" y="2990885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PROLOGUE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Keyword, Outline, Scenario, scene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51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705740" y="4261013"/>
            <a:ext cx="2530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마법사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247053" y="4261013"/>
            <a:ext cx="2530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KEYWORD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마법진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십자형 1"/>
          <p:cNvSpPr/>
          <p:nvPr/>
        </p:nvSpPr>
        <p:spPr>
          <a:xfrm>
            <a:off x="5956142" y="3076588"/>
            <a:ext cx="436991" cy="436991"/>
          </a:xfrm>
          <a:prstGeom prst="plus">
            <a:avLst>
              <a:gd name="adj" fmla="val 42544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포인트가 7개인 별 3"/>
          <p:cNvSpPr/>
          <p:nvPr/>
        </p:nvSpPr>
        <p:spPr>
          <a:xfrm>
            <a:off x="7455764" y="2749609"/>
            <a:ext cx="1049238" cy="1049238"/>
          </a:xfrm>
          <a:prstGeom prst="star7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342384" y="2681263"/>
            <a:ext cx="1256216" cy="1256216"/>
          </a:xfrm>
          <a:prstGeom prst="ellipse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4" idx="6"/>
            <a:endCxn id="4" idx="4"/>
          </p:cNvCxnSpPr>
          <p:nvPr/>
        </p:nvCxnSpPr>
        <p:spPr>
          <a:xfrm flipH="1">
            <a:off x="7455761" y="2749609"/>
            <a:ext cx="524622" cy="67477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552583" y="2927443"/>
            <a:ext cx="165489" cy="711858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7644471" y="3515513"/>
            <a:ext cx="390776" cy="187796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4" idx="1"/>
            <a:endCxn id="4" idx="3"/>
          </p:cNvCxnSpPr>
          <p:nvPr/>
        </p:nvCxnSpPr>
        <p:spPr>
          <a:xfrm flipH="1">
            <a:off x="7746907" y="3424381"/>
            <a:ext cx="758098" cy="37447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4" idx="6"/>
            <a:endCxn id="4" idx="1"/>
          </p:cNvCxnSpPr>
          <p:nvPr/>
        </p:nvCxnSpPr>
        <p:spPr>
          <a:xfrm>
            <a:off x="7980383" y="2749609"/>
            <a:ext cx="524622" cy="67477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" idx="0"/>
            <a:endCxn id="4" idx="5"/>
          </p:cNvCxnSpPr>
          <p:nvPr/>
        </p:nvCxnSpPr>
        <p:spPr>
          <a:xfrm flipH="1">
            <a:off x="7559671" y="2957424"/>
            <a:ext cx="841424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" idx="2"/>
          </p:cNvCxnSpPr>
          <p:nvPr/>
        </p:nvCxnSpPr>
        <p:spPr>
          <a:xfrm flipH="1">
            <a:off x="8213859" y="2957424"/>
            <a:ext cx="187236" cy="841429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dlwof\Downloads\음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493" y="2519025"/>
            <a:ext cx="1552118" cy="15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7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OUTLINE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원호 28"/>
          <p:cNvSpPr/>
          <p:nvPr/>
        </p:nvSpPr>
        <p:spPr>
          <a:xfrm>
            <a:off x="259893" y="1693842"/>
            <a:ext cx="4020458" cy="4020458"/>
          </a:xfrm>
          <a:prstGeom prst="arc">
            <a:avLst>
              <a:gd name="adj1" fmla="val 14128453"/>
              <a:gd name="adj2" fmla="val 7711014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705630" y="2297302"/>
            <a:ext cx="25309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760276" y="1755256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장르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055323" y="1789469"/>
            <a:ext cx="3041522" cy="743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 타이밍을 맞추면서 적을 공격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4280351" y="3704072"/>
            <a:ext cx="25309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6334997" y="3162026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630043" y="3332462"/>
            <a:ext cx="3739456" cy="743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캐주얼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귀여운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동화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메이플스토리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라테일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705630" y="5091054"/>
            <a:ext cx="25309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760276" y="4549008"/>
            <a:ext cx="1084091" cy="10840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055323" y="4606304"/>
            <a:ext cx="3196970" cy="743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화면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맞게 가로화면 채택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027452" y="3219322"/>
            <a:ext cx="2530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RHYTHM SQURE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아트컨셉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리듬 액션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뷰</a:t>
            </a:r>
          </a:p>
        </p:txBody>
      </p:sp>
    </p:spTree>
    <p:extLst>
      <p:ext uri="{BB962C8B-B14F-4D97-AF65-F5344CB8AC3E}">
        <p14:creationId xmlns:p14="http://schemas.microsoft.com/office/powerpoint/2010/main" val="34415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68" y="2092176"/>
            <a:ext cx="4425991" cy="323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CONCEPT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 시나리오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51341" y="323107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마법사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플레이어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리듬에 맞춰 그리는 </a:t>
            </a:r>
            <a:r>
              <a:rPr lang="ko-KR" altLang="en-US" sz="1200" b="1" dirty="0">
                <a:solidFill>
                  <a:srgbClr val="FFC00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마법진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으로 </a:t>
            </a:r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몬스터들을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처치하는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이야기</a:t>
            </a:r>
            <a:endParaRPr lang="en-US" altLang="ko-KR" sz="12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HOW TO PLAY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설명 및 플레이화면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02FE30-079D-464E-86DD-AFFB9934149A}"/>
              </a:ext>
            </a:extLst>
          </p:cNvPr>
          <p:cNvGrpSpPr/>
          <p:nvPr/>
        </p:nvGrpSpPr>
        <p:grpSpPr>
          <a:xfrm>
            <a:off x="3307359" y="1549767"/>
            <a:ext cx="5192369" cy="2920707"/>
            <a:chOff x="2295087" y="1333603"/>
            <a:chExt cx="5457393" cy="306978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E66A6E5-1EEE-47B5-BE07-65DDCC17D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087" y="1333603"/>
              <a:ext cx="5457393" cy="3069783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4121839" y="1895674"/>
              <a:ext cx="1803889" cy="1792871"/>
              <a:chOff x="2938168" y="3682034"/>
              <a:chExt cx="2151387" cy="2138246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206617" y="394307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3857929" y="3682034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4474000" y="394307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938168" y="4542546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750473" y="456932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4469243" y="5195575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3857929" y="5462836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3206617" y="5142017"/>
                <a:ext cx="339082" cy="357444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50000"/>
                      </a:schemeClr>
                    </a:solidFill>
                    <a:cs typeface="Segoe UI" panose="020B0502040204020203" pitchFamily="34" charset="0"/>
                  </a:rPr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29392D-06A7-464C-AD48-CCB701511585}"/>
              </a:ext>
            </a:extLst>
          </p:cNvPr>
          <p:cNvGrpSpPr/>
          <p:nvPr/>
        </p:nvGrpSpPr>
        <p:grpSpPr>
          <a:xfrm>
            <a:off x="8605277" y="1549767"/>
            <a:ext cx="2027158" cy="2920707"/>
            <a:chOff x="7752481" y="1333603"/>
            <a:chExt cx="2130626" cy="3069783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2481" y="1333603"/>
              <a:ext cx="2130626" cy="306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7821741" y="2391313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8336940" y="2388883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847281" y="2388882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819309" y="2891932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8847279" y="2891932"/>
              <a:ext cx="466596" cy="430143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819311" y="3387686"/>
              <a:ext cx="466596" cy="430142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336943" y="3387684"/>
              <a:ext cx="466596" cy="430142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847281" y="3387682"/>
              <a:ext cx="466596" cy="430142"/>
            </a:xfrm>
            <a:prstGeom prst="round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23627403-CB39-4770-8A91-F78A5B4CA9DD}"/>
              </a:ext>
            </a:extLst>
          </p:cNvPr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숫자버튼 </a:t>
            </a:r>
            <a:r>
              <a:rPr lang="en-US" altLang="ko-KR" sz="12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1,2,3,4,6,7,8,9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 마법진을 연결시킨 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마지막에 </a:t>
            </a:r>
            <a:r>
              <a:rPr lang="en-US" altLang="ko-KR" sz="1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A(</a:t>
            </a:r>
            <a:r>
              <a:rPr lang="ko-KR" altLang="en-US" sz="1200" b="1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풀속성</a:t>
            </a:r>
            <a:r>
              <a:rPr lang="en-US" altLang="ko-KR" sz="1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S(</a:t>
            </a:r>
            <a:r>
              <a:rPr lang="ko-KR" altLang="en-US" sz="1200" b="1" dirty="0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물속성</a:t>
            </a:r>
            <a:r>
              <a:rPr lang="en-US" altLang="ko-KR" sz="12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D(</a:t>
            </a:r>
            <a:r>
              <a:rPr lang="ko-KR" altLang="en-US" sz="12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불속성</a:t>
            </a:r>
            <a:r>
              <a:rPr lang="en-US" altLang="ko-KR" sz="1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키 중 하나를 눌러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마법 공격까지 성공시킬 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이펙트가 발현되고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몬스터 공격에 성공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하게 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0F29B5-C6B9-425E-AF74-FC7A81651689}"/>
              </a:ext>
            </a:extLst>
          </p:cNvPr>
          <p:cNvGrpSpPr/>
          <p:nvPr/>
        </p:nvGrpSpPr>
        <p:grpSpPr>
          <a:xfrm>
            <a:off x="1043219" y="2832150"/>
            <a:ext cx="2215583" cy="1631240"/>
            <a:chOff x="6030834" y="2571750"/>
            <a:chExt cx="2328668" cy="17145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FF761F5-7483-447D-BE73-37ECA4051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187" t="-655" r="-1256" b="655"/>
            <a:stretch/>
          </p:blipFill>
          <p:spPr>
            <a:xfrm>
              <a:off x="6030834" y="2571750"/>
              <a:ext cx="2328668" cy="171450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6050605" y="3184199"/>
              <a:ext cx="518809" cy="523801"/>
            </a:xfrm>
            <a:prstGeom prst="roundRect">
              <a:avLst/>
            </a:prstGeom>
            <a:solidFill>
              <a:srgbClr val="00B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51">
              <a:extLst>
                <a:ext uri="{FF2B5EF4-FFF2-40B4-BE49-F238E27FC236}">
                  <a16:creationId xmlns:a16="http://schemas.microsoft.com/office/drawing/2014/main" id="{82A46829-F41D-49E1-B56F-130364B302FD}"/>
                </a:ext>
              </a:extLst>
            </p:cNvPr>
            <p:cNvSpPr/>
            <p:nvPr/>
          </p:nvSpPr>
          <p:spPr>
            <a:xfrm>
              <a:off x="7185484" y="3179095"/>
              <a:ext cx="518808" cy="515935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모서리가 둥근 직사각형 51">
              <a:extLst>
                <a:ext uri="{FF2B5EF4-FFF2-40B4-BE49-F238E27FC236}">
                  <a16:creationId xmlns:a16="http://schemas.microsoft.com/office/drawing/2014/main" id="{ECEA48B2-6CB2-425A-9A5A-8660DD921CA3}"/>
                </a:ext>
              </a:extLst>
            </p:cNvPr>
            <p:cNvSpPr/>
            <p:nvPr/>
          </p:nvSpPr>
          <p:spPr>
            <a:xfrm>
              <a:off x="6622737" y="3185922"/>
              <a:ext cx="518808" cy="515935"/>
            </a:xfrm>
            <a:prstGeom prst="roundRect">
              <a:avLst/>
            </a:prstGeom>
            <a:solidFill>
              <a:srgbClr val="00B0F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5" name="Google Shape;155;p7">
            <a:extLst>
              <a:ext uri="{FF2B5EF4-FFF2-40B4-BE49-F238E27FC236}">
                <a16:creationId xmlns:a16="http://schemas.microsoft.com/office/drawing/2014/main" id="{0745B58F-9080-4CDB-A6E8-B7FE65A3DDE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2030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56;p7">
            <a:extLst>
              <a:ext uri="{FF2B5EF4-FFF2-40B4-BE49-F238E27FC236}">
                <a16:creationId xmlns:a16="http://schemas.microsoft.com/office/drawing/2014/main" id="{A2FF7B08-FAC5-47F9-ADD1-EAED27B4BD9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5246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4;p7">
            <a:extLst>
              <a:ext uri="{FF2B5EF4-FFF2-40B4-BE49-F238E27FC236}">
                <a16:creationId xmlns:a16="http://schemas.microsoft.com/office/drawing/2014/main" id="{F1E894A3-A3E6-4E3B-A4A2-46425B7A44D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8462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040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2C0E7C-D8E6-4B83-ABD7-642F32BE9F96}"/>
              </a:ext>
            </a:extLst>
          </p:cNvPr>
          <p:cNvGrpSpPr/>
          <p:nvPr/>
        </p:nvGrpSpPr>
        <p:grpSpPr>
          <a:xfrm>
            <a:off x="4630161" y="-41728"/>
            <a:ext cx="2565332" cy="4275335"/>
            <a:chOff x="182005" y="239636"/>
            <a:chExt cx="3046773" cy="5077695"/>
          </a:xfrm>
          <a:solidFill>
            <a:srgbClr val="F2F2F2"/>
          </a:solidFill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5C23BB-202B-4947-913F-EC02C08E0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20" y="390204"/>
              <a:ext cx="2735691" cy="48924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D866869-A87F-46F2-B31C-44D9AEE56C08}"/>
                </a:ext>
              </a:extLst>
            </p:cNvPr>
            <p:cNvSpPr/>
            <p:nvPr/>
          </p:nvSpPr>
          <p:spPr>
            <a:xfrm>
              <a:off x="182880" y="239636"/>
              <a:ext cx="3045898" cy="23206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665D36-5417-4E93-BC0A-FBA90662EB99}"/>
                </a:ext>
              </a:extLst>
            </p:cNvPr>
            <p:cNvSpPr/>
            <p:nvPr/>
          </p:nvSpPr>
          <p:spPr>
            <a:xfrm>
              <a:off x="2924234" y="2516175"/>
              <a:ext cx="280168" cy="2801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E11846-BE31-41DA-80A6-0ED22255CB71}"/>
                </a:ext>
              </a:extLst>
            </p:cNvPr>
            <p:cNvSpPr/>
            <p:nvPr/>
          </p:nvSpPr>
          <p:spPr>
            <a:xfrm>
              <a:off x="205506" y="2516176"/>
              <a:ext cx="280168" cy="2801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49A2BC-9CE5-43DA-8018-CC9453A56E94}"/>
                </a:ext>
              </a:extLst>
            </p:cNvPr>
            <p:cNvSpPr/>
            <p:nvPr/>
          </p:nvSpPr>
          <p:spPr>
            <a:xfrm>
              <a:off x="182005" y="4937760"/>
              <a:ext cx="3045898" cy="3795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 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예시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모서리가 둥근 직사각형 14">
            <a:extLst>
              <a:ext uri="{FF2B5EF4-FFF2-40B4-BE49-F238E27FC236}">
                <a16:creationId xmlns:a16="http://schemas.microsoft.com/office/drawing/2014/main" id="{672957AE-FC5B-47C3-B6E8-8381C15C5021}"/>
              </a:ext>
            </a:extLst>
          </p:cNvPr>
          <p:cNvSpPr/>
          <p:nvPr/>
        </p:nvSpPr>
        <p:spPr>
          <a:xfrm>
            <a:off x="2875481" y="5110264"/>
            <a:ext cx="6441036" cy="12575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음악에 맞춰 움직이는 노트를 처리하며 마법진을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그리고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그린 마법진으로 다가오는 몬스터를 처리하는 시스템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1813713-1FA9-4AE1-AEBF-FADB4FB1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960" y="1549767"/>
            <a:ext cx="2027158" cy="292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49E63F-E392-46DE-8E44-9EE26F009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60" y="1549767"/>
            <a:ext cx="5198322" cy="2920707"/>
          </a:xfrm>
          <a:prstGeom prst="rect">
            <a:avLst/>
          </a:prstGeom>
        </p:spPr>
      </p:pic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874FEB0E-99C5-4090-B709-243A6C7C3A8E}"/>
              </a:ext>
            </a:extLst>
          </p:cNvPr>
          <p:cNvSpPr/>
          <p:nvPr/>
        </p:nvSpPr>
        <p:spPr>
          <a:xfrm>
            <a:off x="9164835" y="2566626"/>
            <a:ext cx="421467" cy="388540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4FAC9E83-01CE-49C1-9FD3-C0F197396A73}"/>
              </a:ext>
            </a:extLst>
          </p:cNvPr>
          <p:cNvSpPr/>
          <p:nvPr/>
        </p:nvSpPr>
        <p:spPr>
          <a:xfrm>
            <a:off x="8674366" y="3512557"/>
            <a:ext cx="434619" cy="400664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2">
            <a:extLst>
              <a:ext uri="{FF2B5EF4-FFF2-40B4-BE49-F238E27FC236}">
                <a16:creationId xmlns:a16="http://schemas.microsoft.com/office/drawing/2014/main" id="{1BD6C678-B72B-4777-984F-852D38A5F4ED}"/>
              </a:ext>
            </a:extLst>
          </p:cNvPr>
          <p:cNvSpPr/>
          <p:nvPr/>
        </p:nvSpPr>
        <p:spPr>
          <a:xfrm>
            <a:off x="9657663" y="3512557"/>
            <a:ext cx="434619" cy="400664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30FCDC-D964-415F-8990-4C6EF9656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87" t="-655" r="-1256" b="655"/>
          <a:stretch/>
        </p:blipFill>
        <p:spPr>
          <a:xfrm>
            <a:off x="1043219" y="2832150"/>
            <a:ext cx="2215583" cy="1631240"/>
          </a:xfrm>
          <a:prstGeom prst="rect">
            <a:avLst/>
          </a:prstGeom>
        </p:spPr>
      </p:pic>
      <p:sp>
        <p:nvSpPr>
          <p:cNvPr id="46" name="모서리가 둥근 직사각형 51">
            <a:extLst>
              <a:ext uri="{FF2B5EF4-FFF2-40B4-BE49-F238E27FC236}">
                <a16:creationId xmlns:a16="http://schemas.microsoft.com/office/drawing/2014/main" id="{1006C30E-A7A9-42A7-A359-F562EE20CD7B}"/>
              </a:ext>
            </a:extLst>
          </p:cNvPr>
          <p:cNvSpPr/>
          <p:nvPr/>
        </p:nvSpPr>
        <p:spPr>
          <a:xfrm>
            <a:off x="1062030" y="3414857"/>
            <a:ext cx="493615" cy="498364"/>
          </a:xfrm>
          <a:prstGeom prst="round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Google Shape;155;p7">
            <a:extLst>
              <a:ext uri="{FF2B5EF4-FFF2-40B4-BE49-F238E27FC236}">
                <a16:creationId xmlns:a16="http://schemas.microsoft.com/office/drawing/2014/main" id="{9EEAEBF7-16DE-4EB3-9DDE-F54BCDC75F4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2030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7">
            <a:extLst>
              <a:ext uri="{FF2B5EF4-FFF2-40B4-BE49-F238E27FC236}">
                <a16:creationId xmlns:a16="http://schemas.microsoft.com/office/drawing/2014/main" id="{8447CA70-1EB4-4F95-8D78-AEC51CC172D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5246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4;p7">
            <a:extLst>
              <a:ext uri="{FF2B5EF4-FFF2-40B4-BE49-F238E27FC236}">
                <a16:creationId xmlns:a16="http://schemas.microsoft.com/office/drawing/2014/main" id="{85780312-6DDC-46D6-A51D-5A85D0527AF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8462" y="2290121"/>
            <a:ext cx="414307" cy="418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79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MONSTER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설정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슬라임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형태의 몬스터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몬스터 종류는 </a:t>
            </a:r>
            <a:r>
              <a:rPr lang="en-US" altLang="ko-KR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박자</a:t>
            </a:r>
            <a:r>
              <a:rPr lang="en-US" altLang="ko-KR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약함</a:t>
            </a:r>
            <a:r>
              <a:rPr lang="en-US" altLang="ko-KR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8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박자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중간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12</a:t>
            </a:r>
            <a:r>
              <a:rPr lang="ko-KR" altLang="en-US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박자</a:t>
            </a:r>
            <a:r>
              <a:rPr lang="en-US" altLang="ko-KR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보스</a:t>
            </a:r>
            <a:r>
              <a:rPr lang="en-US" altLang="ko-KR" sz="1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그리고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물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불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속성으로 나뉘게 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oogle Shape;154;p7">
            <a:extLst>
              <a:ext uri="{FF2B5EF4-FFF2-40B4-BE49-F238E27FC236}">
                <a16:creationId xmlns:a16="http://schemas.microsoft.com/office/drawing/2014/main" id="{952F5781-7FBF-420B-9726-F3D5E87952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9624" y="3442342"/>
            <a:ext cx="737297" cy="74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5;p7">
            <a:extLst>
              <a:ext uri="{FF2B5EF4-FFF2-40B4-BE49-F238E27FC236}">
                <a16:creationId xmlns:a16="http://schemas.microsoft.com/office/drawing/2014/main" id="{5D70740C-AB79-43A7-93D8-174A0DDEEF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4315" y="1723507"/>
            <a:ext cx="737297" cy="74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6;p7">
            <a:extLst>
              <a:ext uri="{FF2B5EF4-FFF2-40B4-BE49-F238E27FC236}">
                <a16:creationId xmlns:a16="http://schemas.microsoft.com/office/drawing/2014/main" id="{5618B1FC-0F7A-44AA-ADAD-7D81D0A49C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5362" y="3452728"/>
            <a:ext cx="737297" cy="744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57;p7">
            <a:extLst>
              <a:ext uri="{FF2B5EF4-FFF2-40B4-BE49-F238E27FC236}">
                <a16:creationId xmlns:a16="http://schemas.microsoft.com/office/drawing/2014/main" id="{B88B231D-1CE4-4A87-A373-661796E7D9C6}"/>
              </a:ext>
            </a:extLst>
          </p:cNvPr>
          <p:cNvCxnSpPr>
            <a:cxnSpLocks/>
          </p:cNvCxnSpPr>
          <p:nvPr/>
        </p:nvCxnSpPr>
        <p:spPr>
          <a:xfrm flipH="1">
            <a:off x="8243293" y="2591409"/>
            <a:ext cx="338157" cy="776435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" name="Google Shape;158;p7">
            <a:extLst>
              <a:ext uri="{FF2B5EF4-FFF2-40B4-BE49-F238E27FC236}">
                <a16:creationId xmlns:a16="http://schemas.microsoft.com/office/drawing/2014/main" id="{F309C6DB-2174-4ADE-804E-80C083C70440}"/>
              </a:ext>
            </a:extLst>
          </p:cNvPr>
          <p:cNvCxnSpPr>
            <a:cxnSpLocks/>
          </p:cNvCxnSpPr>
          <p:nvPr/>
        </p:nvCxnSpPr>
        <p:spPr>
          <a:xfrm>
            <a:off x="8639014" y="3814570"/>
            <a:ext cx="807901" cy="0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" name="Google Shape;159;p7">
            <a:extLst>
              <a:ext uri="{FF2B5EF4-FFF2-40B4-BE49-F238E27FC236}">
                <a16:creationId xmlns:a16="http://schemas.microsoft.com/office/drawing/2014/main" id="{40CA2EFA-65DA-4320-918B-43F3E55B6E25}"/>
              </a:ext>
            </a:extLst>
          </p:cNvPr>
          <p:cNvCxnSpPr>
            <a:cxnSpLocks/>
          </p:cNvCxnSpPr>
          <p:nvPr/>
        </p:nvCxnSpPr>
        <p:spPr>
          <a:xfrm flipH="1" flipV="1">
            <a:off x="9446915" y="2591409"/>
            <a:ext cx="385419" cy="692190"/>
          </a:xfrm>
          <a:prstGeom prst="straightConnector1">
            <a:avLst/>
          </a:prstGeom>
          <a:noFill/>
          <a:ln w="38100" cap="flat" cmpd="sng">
            <a:solidFill>
              <a:srgbClr val="222A35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2" name="Google Shape;128;p25">
            <a:extLst>
              <a:ext uri="{FF2B5EF4-FFF2-40B4-BE49-F238E27FC236}">
                <a16:creationId xmlns:a16="http://schemas.microsoft.com/office/drawing/2014/main" id="{0DC240BB-39EB-4EF8-9869-12604CBC7F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4648" y="2095735"/>
            <a:ext cx="4559300" cy="184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01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330338"/>
            <a:ext cx="5518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CHARACTOR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컨셉</a:t>
            </a:r>
            <a:endParaRPr lang="ko-KR" altLang="en-US" sz="4400" kern="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604801"/>
            <a:ext cx="45719" cy="64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2200" y="4766574"/>
            <a:ext cx="4927600" cy="1668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마법사인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주인공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보조하는 요정 캐릭터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플레이할 때 플레이어 왼쪽에서 둥둥 떠다닌다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9B475-A470-48F2-9D37-310D59C177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66" y="1772248"/>
            <a:ext cx="2707777" cy="2546599"/>
          </a:xfrm>
          <a:prstGeom prst="rect">
            <a:avLst/>
          </a:prstGeom>
        </p:spPr>
      </p:pic>
      <p:pic>
        <p:nvPicPr>
          <p:cNvPr id="2050" name="Picture 2" descr="누르면 커집니당 던트 작업물중 가장 즐겁게 그렸던 세트입니다. 딱히 정해진 컨셉이 없어서 제 취향대로 ...">
            <a:extLst>
              <a:ext uri="{FF2B5EF4-FFF2-40B4-BE49-F238E27FC236}">
                <a16:creationId xmlns:a16="http://schemas.microsoft.com/office/drawing/2014/main" id="{736D69B6-C6D6-4925-B1C6-174005B3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03" y="1354281"/>
            <a:ext cx="2053130" cy="30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>
            <a:extLst>
              <a:ext uri="{FF2B5EF4-FFF2-40B4-BE49-F238E27FC236}">
                <a16:creationId xmlns:a16="http://schemas.microsoft.com/office/drawing/2014/main" id="{C4CB343A-C1FD-478A-8BFC-5064C1E38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43" y="1467901"/>
            <a:ext cx="3153587" cy="2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563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558</Words>
  <Application>Microsoft Office PowerPoint</Application>
  <PresentationFormat>와이드스크린</PresentationFormat>
  <Paragraphs>131</Paragraphs>
  <Slides>16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맑은 고딕</vt:lpstr>
      <vt:lpstr>Arial</vt:lpstr>
      <vt:lpstr>Segoe UI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kocca</cp:lastModifiedBy>
  <cp:revision>363</cp:revision>
  <dcterms:created xsi:type="dcterms:W3CDTF">2020-01-09T04:31:25Z</dcterms:created>
  <dcterms:modified xsi:type="dcterms:W3CDTF">2020-02-21T07:30:59Z</dcterms:modified>
</cp:coreProperties>
</file>